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3" r:id="rId2"/>
    <p:sldId id="269" r:id="rId3"/>
    <p:sldId id="474" r:id="rId4"/>
    <p:sldId id="504" r:id="rId5"/>
    <p:sldId id="505" r:id="rId6"/>
    <p:sldId id="508" r:id="rId7"/>
    <p:sldId id="509" r:id="rId8"/>
    <p:sldId id="506" r:id="rId9"/>
    <p:sldId id="510" r:id="rId10"/>
    <p:sldId id="511" r:id="rId11"/>
    <p:sldId id="488" r:id="rId12"/>
    <p:sldId id="489" r:id="rId13"/>
    <p:sldId id="490" r:id="rId14"/>
    <p:sldId id="494" r:id="rId15"/>
    <p:sldId id="491" r:id="rId16"/>
    <p:sldId id="492" r:id="rId17"/>
    <p:sldId id="493" r:id="rId18"/>
    <p:sldId id="495" r:id="rId19"/>
    <p:sldId id="51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94"/>
  </p:normalViewPr>
  <p:slideViewPr>
    <p:cSldViewPr snapToGrid="0">
      <p:cViewPr varScale="1">
        <p:scale>
          <a:sx n="95" d="100"/>
          <a:sy n="95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parator Pag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056080"/>
            <a:ext cx="12192000" cy="27388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en-US"/>
              <a:t>Separator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9410095" y="-1221618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/>
          </a:p>
        </p:txBody>
      </p:sp>
      <p:pic>
        <p:nvPicPr>
          <p:cNvPr id="5" name="Picture 4" descr="NWU PPT Wide Opt 2 - No Wordmark_Separator 1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4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84C6D879-35D4-554E-9D6D-93E8130AA922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48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3421027-4EC0-9C48-8CFB-B8A3104CB056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062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49"/>
            <a:ext cx="4011084" cy="1162051"/>
          </a:xfrm>
        </p:spPr>
        <p:txBody>
          <a:bodyPr anchor="b"/>
          <a:lstStyle>
            <a:lvl1pPr algn="l">
              <a:defRPr sz="2667" b="1"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2"/>
            <a:ext cx="6815667" cy="5853113"/>
          </a:xfrm>
        </p:spPr>
        <p:txBody>
          <a:bodyPr/>
          <a:lstStyle>
            <a:lvl1pPr>
              <a:defRPr sz="4267">
                <a:latin typeface="Arial"/>
              </a:defRPr>
            </a:lvl1pPr>
            <a:lvl2pPr>
              <a:defRPr sz="3733">
                <a:latin typeface="Arial"/>
              </a:defRPr>
            </a:lvl2pPr>
            <a:lvl3pPr>
              <a:defRPr sz="3200">
                <a:latin typeface="Arial"/>
              </a:defRPr>
            </a:lvl3pPr>
            <a:lvl4pPr>
              <a:defRPr sz="2667">
                <a:latin typeface="Arial"/>
              </a:defRPr>
            </a:lvl4pPr>
            <a:lvl5pPr>
              <a:defRPr sz="2667">
                <a:latin typeface="Arial"/>
              </a:defRPr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867">
                <a:latin typeface="Arial"/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AB182AE3-760A-8E44-AB65-03A533386DFC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0453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FA5DAB8B-8178-D047-869E-5A62AF236443}" type="datetime1">
              <a:rPr lang="en-US" smtClean="0"/>
              <a:t>8/7/25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7616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8/7/25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11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parator Pag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2056080"/>
            <a:ext cx="12192000" cy="27388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  <a:latin typeface="Arial"/>
              </a:defRPr>
            </a:lvl1pPr>
          </a:lstStyle>
          <a:p>
            <a:r>
              <a:rPr lang="en-US"/>
              <a:t>Separator</a:t>
            </a:r>
          </a:p>
        </p:txBody>
      </p:sp>
      <p:pic>
        <p:nvPicPr>
          <p:cNvPr id="4" name="Picture 3" descr="NWU PPT Wide Opt 2 - No Wordmark_Separator 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70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FA5DAB8B-8178-D047-869E-5A62AF236443}" type="datetime1">
              <a:rPr lang="en-US" smtClean="0"/>
              <a:t>8/7/25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F1EA73-4A30-8B45-A65B-F8A59F7212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3200" y="136524"/>
            <a:ext cx="11785600" cy="1524000"/>
          </a:xfrm>
        </p:spPr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561210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B9AB8213-A564-3C44-8CA0-968996562138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99A8FB6-8C04-AD49-BE54-FCEAA161E6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3200" y="136524"/>
            <a:ext cx="11785600" cy="1524000"/>
          </a:xfrm>
        </p:spPr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A5169E0-F2E1-8443-9426-3329851B53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200" y="1981200"/>
            <a:ext cx="11988800" cy="3556000"/>
          </a:xfrm>
        </p:spPr>
        <p:txBody>
          <a:bodyPr/>
          <a:lstStyle>
            <a:lvl1pPr>
              <a:buClr>
                <a:srgbClr val="B6ACD1"/>
              </a:buClr>
              <a:buFont typeface="Wingdings" pitchFamily="2" charset="2"/>
              <a:buChar char="§"/>
              <a:defRPr sz="5333">
                <a:solidFill>
                  <a:srgbClr val="342F2E"/>
                </a:solidFill>
              </a:defRPr>
            </a:lvl1pPr>
            <a:lvl2pPr>
              <a:buClr>
                <a:srgbClr val="B6ACD1"/>
              </a:buClr>
              <a:buFont typeface="Wingdings" pitchFamily="2" charset="2"/>
              <a:buChar char="§"/>
              <a:defRPr sz="4800">
                <a:solidFill>
                  <a:srgbClr val="342F2E"/>
                </a:solidFill>
              </a:defRPr>
            </a:lvl2pPr>
            <a:lvl3pPr>
              <a:buClr>
                <a:srgbClr val="BBB8B8"/>
              </a:buClr>
              <a:buFont typeface="Arial" panose="020B0604020202020204" pitchFamily="34" charset="0"/>
              <a:buChar char="•"/>
              <a:defRPr sz="4267">
                <a:solidFill>
                  <a:srgbClr val="342F2E"/>
                </a:solidFill>
              </a:defRPr>
            </a:lvl3pPr>
            <a:lvl4pPr>
              <a:buClr>
                <a:srgbClr val="B6ACD1"/>
              </a:buClr>
              <a:buFont typeface="Arial" panose="020B0604020202020204" pitchFamily="34" charset="0"/>
              <a:buChar char="•"/>
              <a:defRPr sz="3733">
                <a:solidFill>
                  <a:srgbClr val="342F2E"/>
                </a:solidFill>
              </a:defRPr>
            </a:lvl4pPr>
            <a:lvl5pPr>
              <a:buClr>
                <a:srgbClr val="B6ACD1"/>
              </a:buClr>
              <a:buFont typeface="Wingdings" pitchFamily="2" charset="2"/>
              <a:buChar char="§"/>
              <a:defRPr/>
            </a:lvl5pPr>
          </a:lstStyle>
          <a:p>
            <a:pPr lvl="0"/>
            <a:r>
              <a:rPr lang="en-US"/>
              <a:t>Level one</a:t>
            </a:r>
          </a:p>
          <a:p>
            <a:pPr lvl="1"/>
            <a:r>
              <a:rPr lang="en-US"/>
              <a:t>Level two</a:t>
            </a:r>
          </a:p>
          <a:p>
            <a:pPr lvl="2"/>
            <a:r>
              <a:rPr lang="en-US"/>
              <a:t>Level three</a:t>
            </a:r>
          </a:p>
          <a:p>
            <a:pPr lvl="3"/>
            <a:r>
              <a:rPr lang="en-US"/>
              <a:t>Level four (if needed)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9E8BC5F-5B96-7D4E-A691-59F9F9597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88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FA5DAB8B-8178-D047-869E-5A62AF236443}" type="datetime1">
              <a:rPr lang="en-US" smtClean="0"/>
              <a:t>8/7/25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2F1EA73-4A30-8B45-A65B-F8A59F7212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3200" y="136524"/>
            <a:ext cx="11785600" cy="1524000"/>
          </a:xfrm>
        </p:spPr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9DF7665B-5949-FD46-AAA9-9179BB12620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3200" y="1883834"/>
            <a:ext cx="11785600" cy="1798151"/>
          </a:xfrm>
        </p:spPr>
        <p:txBody>
          <a:bodyPr>
            <a:noAutofit/>
          </a:bodyPr>
          <a:lstStyle>
            <a:lvl1pPr marL="0" marR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800">
                <a:solidFill>
                  <a:srgbClr val="342F2E"/>
                </a:solidFill>
              </a:defRPr>
            </a:lvl1pPr>
          </a:lstStyle>
          <a:p>
            <a:pPr marL="0" marR="0" lvl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333">
                <a:solidFill>
                  <a:srgbClr val="342F2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text here. Without a bulleted list, the font remains the same–36pt. Arial.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6D60B389-4C4D-3341-9863-C506995C40D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2684" y="5086351"/>
            <a:ext cx="11563349" cy="939800"/>
          </a:xfrm>
        </p:spPr>
        <p:txBody>
          <a:bodyPr/>
          <a:lstStyle>
            <a:lvl1pPr marL="0" marR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33"/>
            </a:lvl1pPr>
          </a:lstStyle>
          <a:p>
            <a:pPr marL="0" marR="0" lvl="0" indent="0" algn="l" defTabSz="812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133">
                <a:latin typeface="Arial" panose="020B0604020202020204" pitchFamily="34" charset="0"/>
                <a:cs typeface="Arial" panose="020B0604020202020204" pitchFamily="34" charset="0"/>
              </a:rPr>
              <a:t>You may adjust the font to accommodate for longer content, but for readability, try to keep font size 16pt. or larger.</a:t>
            </a:r>
          </a:p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DC9C2EAC-7A75-F644-9486-9D5FD425D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91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  <a:latin typeface="Arial"/>
              </a:defRPr>
            </a:lvl1pPr>
          </a:lstStyle>
          <a:p>
            <a:r>
              <a:rPr lang="en-US"/>
              <a:t>Two Column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2165730"/>
            <a:ext cx="5143704" cy="4024756"/>
          </a:xfrm>
        </p:spPr>
        <p:txBody>
          <a:bodyPr>
            <a:normAutofit/>
          </a:bodyPr>
          <a:lstStyle>
            <a:lvl1pPr marL="457189" marR="0" indent="-457189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Char char="§"/>
              <a:tabLst/>
              <a:defRPr sz="2400">
                <a:solidFill>
                  <a:srgbClr val="342F2E"/>
                </a:solidFill>
                <a:latin typeface="Arial"/>
              </a:defRPr>
            </a:lvl1pPr>
            <a:lvl2pPr marL="609585" indent="0">
              <a:buClr>
                <a:srgbClr val="B6ACD1"/>
              </a:buClr>
              <a:buFont typeface="Wingdings" pitchFamily="2" charset="2"/>
              <a:buNone/>
              <a:defRPr sz="3200">
                <a:solidFill>
                  <a:srgbClr val="342F2E"/>
                </a:solidFill>
                <a:latin typeface="Arial"/>
              </a:defRPr>
            </a:lvl2pPr>
            <a:lvl3pPr marL="1523962" indent="-304792">
              <a:buClr>
                <a:srgbClr val="B6ACD1"/>
              </a:buClr>
              <a:buFont typeface="Wingdings" pitchFamily="2" charset="2"/>
              <a:buChar char="§"/>
              <a:defRPr sz="2667">
                <a:solidFill>
                  <a:srgbClr val="342F2E"/>
                </a:solidFill>
                <a:latin typeface="Arial"/>
              </a:defRPr>
            </a:lvl3pPr>
            <a:lvl4pPr marL="2133547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4pPr>
            <a:lvl5pPr marL="2743131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dui </a:t>
            </a:r>
            <a:r>
              <a:rPr lang="en-US" err="1"/>
              <a:t>mauris</a:t>
            </a:r>
            <a:r>
              <a:rPr lang="en-US"/>
              <a:t>.</a:t>
            </a:r>
          </a:p>
          <a:p>
            <a:r>
              <a:rPr lang="en-US"/>
              <a:t>At mi pharetra, pulvinar </a:t>
            </a:r>
            <a:r>
              <a:rPr lang="en-US" err="1"/>
              <a:t>pellentesque</a:t>
            </a:r>
            <a:r>
              <a:rPr lang="en-US"/>
              <a:t> dolor. </a:t>
            </a:r>
          </a:p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dui </a:t>
            </a:r>
            <a:r>
              <a:rPr lang="en-US" err="1"/>
              <a:t>mauris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FFF386F-14E4-954A-9EC2-E277FFD66D49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728F934-A67F-0F4A-83B4-2CF2B57AA2C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9600" y="1583505"/>
            <a:ext cx="5340096" cy="393593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rgbClr val="4E2A84"/>
                </a:solidFill>
              </a:defRPr>
            </a:lvl1pPr>
          </a:lstStyle>
          <a:p>
            <a:r>
              <a:rPr lang="en-US"/>
              <a:t>Subhead 24pt. Arial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47FEEC5-EF0A-A24F-82D8-148DF02E94D6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096000" y="2137981"/>
            <a:ext cx="5143704" cy="4024756"/>
          </a:xfrm>
        </p:spPr>
        <p:txBody>
          <a:bodyPr>
            <a:normAutofit/>
          </a:bodyPr>
          <a:lstStyle>
            <a:lvl1pPr marL="457189" marR="0" indent="-457189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Char char="§"/>
              <a:tabLst/>
              <a:defRPr sz="2400">
                <a:solidFill>
                  <a:srgbClr val="342F2E"/>
                </a:solidFill>
                <a:latin typeface="Arial"/>
              </a:defRPr>
            </a:lvl1pPr>
            <a:lvl2pPr marL="609585" indent="0">
              <a:buClr>
                <a:srgbClr val="B6ACD1"/>
              </a:buClr>
              <a:buFont typeface="Wingdings" pitchFamily="2" charset="2"/>
              <a:buNone/>
              <a:defRPr sz="3200">
                <a:solidFill>
                  <a:srgbClr val="342F2E"/>
                </a:solidFill>
                <a:latin typeface="Arial"/>
              </a:defRPr>
            </a:lvl2pPr>
            <a:lvl3pPr marL="1523962" indent="-304792">
              <a:buClr>
                <a:srgbClr val="B6ACD1"/>
              </a:buClr>
              <a:buFont typeface="Wingdings" pitchFamily="2" charset="2"/>
              <a:buChar char="§"/>
              <a:defRPr sz="2667">
                <a:solidFill>
                  <a:srgbClr val="342F2E"/>
                </a:solidFill>
                <a:latin typeface="Arial"/>
              </a:defRPr>
            </a:lvl3pPr>
            <a:lvl4pPr marL="2133547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4pPr>
            <a:lvl5pPr marL="2743131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r>
              <a:rPr lang="en-US"/>
              <a:t>Lorem ipsum dolor sit amet, consectetur adipiscing elit. Mauris dui mauris.</a:t>
            </a:r>
          </a:p>
          <a:p>
            <a:pPr marL="457189" marR="0" lvl="0" indent="-457189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/>
              <a:t>Lorem ipsum dolor sit amet, consectetur adipiscing elit. Mauris dui mauris.</a:t>
            </a:r>
          </a:p>
          <a:p>
            <a:pPr marL="457189" marR="0" lvl="0" indent="-457189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Char char="§"/>
              <a:tabLst/>
              <a:defRPr/>
            </a:pPr>
            <a:r>
              <a:rPr lang="en-US"/>
              <a:t>Lorem ipsum dolor sit amet, consectetur adipiscing elit. Mauris dui mauris.</a:t>
            </a:r>
          </a:p>
          <a:p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C456BA00-F793-AC49-B11C-59DA5A54573B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096000" y="1555756"/>
            <a:ext cx="5839968" cy="393593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rgbClr val="4E2A84"/>
                </a:solidFill>
              </a:defRPr>
            </a:lvl1pPr>
          </a:lstStyle>
          <a:p>
            <a:r>
              <a:rPr lang="en-US"/>
              <a:t>Additional Subhead (if needed)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4530CA9-2E72-B440-AD9F-0008F31B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986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  <a:latin typeface="Arial"/>
              </a:defRPr>
            </a:lvl1pPr>
          </a:lstStyle>
          <a:p>
            <a:r>
              <a:rPr lang="en-US"/>
              <a:t>Two Column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" y="3048000"/>
            <a:ext cx="5143704" cy="3142485"/>
          </a:xfrm>
        </p:spPr>
        <p:txBody>
          <a:bodyPr>
            <a:normAutofit/>
          </a:bodyPr>
          <a:lstStyle>
            <a:lvl1pPr marL="457189" marR="0" indent="-457189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Char char="§"/>
              <a:tabLst/>
              <a:defRPr sz="2400">
                <a:solidFill>
                  <a:srgbClr val="342F2E"/>
                </a:solidFill>
                <a:latin typeface="Arial"/>
              </a:defRPr>
            </a:lvl1pPr>
            <a:lvl2pPr marL="609585" indent="0">
              <a:buClr>
                <a:srgbClr val="B6ACD1"/>
              </a:buClr>
              <a:buFont typeface="Wingdings" pitchFamily="2" charset="2"/>
              <a:buNone/>
              <a:defRPr sz="3200">
                <a:solidFill>
                  <a:srgbClr val="342F2E"/>
                </a:solidFill>
                <a:latin typeface="Arial"/>
              </a:defRPr>
            </a:lvl2pPr>
            <a:lvl3pPr marL="1523962" indent="-304792">
              <a:buClr>
                <a:srgbClr val="B6ACD1"/>
              </a:buClr>
              <a:buFont typeface="Wingdings" pitchFamily="2" charset="2"/>
              <a:buChar char="§"/>
              <a:defRPr sz="2667">
                <a:solidFill>
                  <a:srgbClr val="342F2E"/>
                </a:solidFill>
                <a:latin typeface="Arial"/>
              </a:defRPr>
            </a:lvl3pPr>
            <a:lvl4pPr marL="2133547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4pPr>
            <a:lvl5pPr marL="2743131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r>
              <a:rPr lang="en-US"/>
              <a:t>Placeholder on right can be used  with photos or icons.</a:t>
            </a:r>
          </a:p>
          <a:p>
            <a:r>
              <a:rPr lang="en-US"/>
              <a:t>Example of placing an image, size per the placeholder and bleed to edge.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FFF386F-14E4-954A-9EC2-E277FFD66D49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728F934-A67F-0F4A-83B4-2CF2B57AA2C3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09600" y="1583505"/>
            <a:ext cx="5143704" cy="393593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rgbClr val="4E2A84"/>
                </a:solidFill>
              </a:defRPr>
            </a:lvl1pPr>
          </a:lstStyle>
          <a:p>
            <a:r>
              <a:rPr lang="en-US"/>
              <a:t>Options for content Placeholder on Right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4530CA9-2E72-B440-AD9F-0008F31B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0CC5851D-6DDC-C648-9E3F-29F41187A353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6926893" y="2032622"/>
            <a:ext cx="5265108" cy="39617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1293855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l">
              <a:defRPr sz="6400">
                <a:solidFill>
                  <a:srgbClr val="4E2A84"/>
                </a:solidFill>
                <a:latin typeface="Arial"/>
              </a:defRPr>
            </a:lvl1pPr>
          </a:lstStyle>
          <a:p>
            <a:r>
              <a:rPr lang="en-US"/>
              <a:t>Two Column Content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FFF386F-14E4-954A-9EC2-E277FFD66D49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84530CA9-2E72-B440-AD9F-0008F31BA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49664" y="6445696"/>
            <a:ext cx="2844800" cy="3651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0CC5851D-6DDC-C648-9E3F-29F41187A353}"/>
              </a:ext>
            </a:extLst>
          </p:cNvPr>
          <p:cNvSpPr>
            <a:spLocks noGrp="1"/>
          </p:cNvSpPr>
          <p:nvPr>
            <p:ph sz="half" idx="24" hasCustomPrompt="1"/>
          </p:nvPr>
        </p:nvSpPr>
        <p:spPr>
          <a:xfrm>
            <a:off x="713368" y="1394719"/>
            <a:ext cx="5143704" cy="277157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Placeholder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F408DE2-3A24-E241-939C-3506967A0D0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13367" y="4166296"/>
            <a:ext cx="4551741" cy="4632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>
                <a:solidFill>
                  <a:srgbClr val="4E2A84"/>
                </a:solidFill>
              </a:defRPr>
            </a:lvl1pPr>
          </a:lstStyle>
          <a:p>
            <a:r>
              <a:rPr lang="en-US"/>
              <a:t>Subhead 24pt. Arial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CFB0BB7-B9F8-F341-829F-5A512C505B74}"/>
              </a:ext>
            </a:extLst>
          </p:cNvPr>
          <p:cNvSpPr>
            <a:spLocks noGrp="1"/>
          </p:cNvSpPr>
          <p:nvPr>
            <p:ph sz="half" idx="25" hasCustomPrompt="1"/>
          </p:nvPr>
        </p:nvSpPr>
        <p:spPr>
          <a:xfrm>
            <a:off x="713367" y="4720081"/>
            <a:ext cx="5143704" cy="1455295"/>
          </a:xfrm>
        </p:spPr>
        <p:txBody>
          <a:bodyPr>
            <a:norm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None/>
              <a:tabLst/>
              <a:defRPr sz="2400">
                <a:solidFill>
                  <a:srgbClr val="342F2E"/>
                </a:solidFill>
                <a:latin typeface="Arial"/>
              </a:defRPr>
            </a:lvl1pPr>
            <a:lvl2pPr marL="609585" indent="0">
              <a:buClr>
                <a:srgbClr val="B6ACD1"/>
              </a:buClr>
              <a:buFont typeface="Wingdings" pitchFamily="2" charset="2"/>
              <a:buNone/>
              <a:defRPr sz="3200">
                <a:solidFill>
                  <a:srgbClr val="342F2E"/>
                </a:solidFill>
                <a:latin typeface="Arial"/>
              </a:defRPr>
            </a:lvl2pPr>
            <a:lvl3pPr marL="1523962" indent="-304792">
              <a:buClr>
                <a:srgbClr val="B6ACD1"/>
              </a:buClr>
              <a:buFont typeface="Wingdings" pitchFamily="2" charset="2"/>
              <a:buChar char="§"/>
              <a:defRPr sz="2667">
                <a:solidFill>
                  <a:srgbClr val="342F2E"/>
                </a:solidFill>
                <a:latin typeface="Arial"/>
              </a:defRPr>
            </a:lvl3pPr>
            <a:lvl4pPr marL="2133547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4pPr>
            <a:lvl5pPr marL="2743131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dui </a:t>
            </a:r>
            <a:r>
              <a:rPr lang="en-US" err="1"/>
              <a:t>mauris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728593AA-90CE-FF46-A776-A2BB41AD622B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6407032" y="1394719"/>
            <a:ext cx="5143704" cy="2771579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Placeholder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17187A61-7BEA-494E-B85E-0EEC1056B120}"/>
              </a:ext>
            </a:extLst>
          </p:cNvPr>
          <p:cNvSpPr>
            <a:spLocks noGrp="1"/>
          </p:cNvSpPr>
          <p:nvPr>
            <p:ph type="body" idx="27" hasCustomPrompt="1"/>
          </p:nvPr>
        </p:nvSpPr>
        <p:spPr>
          <a:xfrm>
            <a:off x="6407031" y="4166296"/>
            <a:ext cx="4551741" cy="463296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200">
                <a:solidFill>
                  <a:srgbClr val="4E2A84"/>
                </a:solidFill>
              </a:defRPr>
            </a:lvl1pPr>
          </a:lstStyle>
          <a:p>
            <a:r>
              <a:rPr lang="en-US"/>
              <a:t>Subhead 24pt. Arial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A0D2500-BC3A-334B-86BA-3A0CC794B652}"/>
              </a:ext>
            </a:extLst>
          </p:cNvPr>
          <p:cNvSpPr>
            <a:spLocks noGrp="1"/>
          </p:cNvSpPr>
          <p:nvPr>
            <p:ph sz="half" idx="28" hasCustomPrompt="1"/>
          </p:nvPr>
        </p:nvSpPr>
        <p:spPr>
          <a:xfrm>
            <a:off x="6407031" y="4720081"/>
            <a:ext cx="5143704" cy="1455295"/>
          </a:xfrm>
        </p:spPr>
        <p:txBody>
          <a:bodyPr>
            <a:norm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B6ACD1"/>
              </a:buClr>
              <a:buSzTx/>
              <a:buFont typeface="Wingdings" pitchFamily="2" charset="2"/>
              <a:buNone/>
              <a:tabLst/>
              <a:defRPr sz="2400">
                <a:solidFill>
                  <a:srgbClr val="342F2E"/>
                </a:solidFill>
                <a:latin typeface="Arial"/>
              </a:defRPr>
            </a:lvl1pPr>
            <a:lvl2pPr marL="609585" indent="0">
              <a:buClr>
                <a:srgbClr val="B6ACD1"/>
              </a:buClr>
              <a:buFont typeface="Wingdings" pitchFamily="2" charset="2"/>
              <a:buNone/>
              <a:defRPr sz="3200">
                <a:solidFill>
                  <a:srgbClr val="342F2E"/>
                </a:solidFill>
                <a:latin typeface="Arial"/>
              </a:defRPr>
            </a:lvl2pPr>
            <a:lvl3pPr marL="1523962" indent="-304792">
              <a:buClr>
                <a:srgbClr val="B6ACD1"/>
              </a:buClr>
              <a:buFont typeface="Wingdings" pitchFamily="2" charset="2"/>
              <a:buChar char="§"/>
              <a:defRPr sz="2667">
                <a:solidFill>
                  <a:srgbClr val="342F2E"/>
                </a:solidFill>
                <a:latin typeface="Arial"/>
              </a:defRPr>
            </a:lvl3pPr>
            <a:lvl4pPr marL="2133547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4pPr>
            <a:lvl5pPr marL="2743131" indent="-304792">
              <a:buClr>
                <a:srgbClr val="B6ACD1"/>
              </a:buClr>
              <a:buFont typeface="Wingdings" pitchFamily="2" charset="2"/>
              <a:buChar char="§"/>
              <a:defRPr sz="2400">
                <a:latin typeface="Arial"/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r>
              <a:rPr lang="en-US"/>
              <a:t>Lorem ipsum dolor sit </a:t>
            </a:r>
            <a:r>
              <a:rPr lang="en-US" err="1"/>
              <a:t>amet</a:t>
            </a:r>
            <a:r>
              <a:rPr lang="en-US"/>
              <a:t>, </a:t>
            </a:r>
            <a:r>
              <a:rPr lang="en-US" err="1"/>
              <a:t>consectetur</a:t>
            </a:r>
            <a:r>
              <a:rPr lang="en-US"/>
              <a:t> </a:t>
            </a:r>
            <a:r>
              <a:rPr lang="en-US" err="1"/>
              <a:t>adipiscing</a:t>
            </a:r>
            <a:r>
              <a:rPr lang="en-US"/>
              <a:t> </a:t>
            </a:r>
            <a:r>
              <a:rPr lang="en-US" err="1"/>
              <a:t>elit</a:t>
            </a:r>
            <a:r>
              <a:rPr lang="en-US"/>
              <a:t>. </a:t>
            </a:r>
            <a:r>
              <a:rPr lang="en-US" err="1"/>
              <a:t>Mauris</a:t>
            </a:r>
            <a:r>
              <a:rPr lang="en-US"/>
              <a:t> dui </a:t>
            </a:r>
            <a:r>
              <a:rPr lang="en-US" err="1"/>
              <a:t>mauris</a:t>
            </a:r>
            <a:r>
              <a:rPr lang="en-US"/>
              <a:t>.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853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7" b="1">
                <a:latin typeface="Arial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>
                <a:latin typeface="Arial"/>
              </a:defRPr>
            </a:lvl1pPr>
            <a:lvl2pPr>
              <a:defRPr sz="2667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133">
                <a:latin typeface="Arial"/>
              </a:defRPr>
            </a:lvl4pPr>
            <a:lvl5pPr>
              <a:defRPr sz="2133">
                <a:latin typeface="Arial"/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3"/>
          </a:xfrm>
        </p:spPr>
        <p:txBody>
          <a:bodyPr anchor="b">
            <a:normAutofit/>
          </a:bodyPr>
          <a:lstStyle>
            <a:lvl1pPr marL="0" indent="0">
              <a:buNone/>
              <a:defRPr sz="2667" b="1">
                <a:latin typeface="Arial"/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3200">
                <a:latin typeface="Arial"/>
              </a:defRPr>
            </a:lvl1pPr>
            <a:lvl2pPr>
              <a:defRPr sz="2667">
                <a:latin typeface="Arial"/>
              </a:defRPr>
            </a:lvl2pPr>
            <a:lvl3pPr>
              <a:defRPr sz="2400">
                <a:latin typeface="Arial"/>
              </a:defRPr>
            </a:lvl3pPr>
            <a:lvl4pPr>
              <a:defRPr sz="2133">
                <a:latin typeface="Arial"/>
              </a:defRPr>
            </a:lvl4pPr>
            <a:lvl5pPr>
              <a:defRPr sz="2133">
                <a:latin typeface="Arial"/>
              </a:defRPr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D8FFCF06-3344-8345-BEA6-DDAEFCC6ECCE}" type="datetime1">
              <a:rPr lang="en-US" smtClean="0"/>
              <a:pPr/>
              <a:t>8/7/25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734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C176C-065F-124D-AAA4-94F2B7A2EC7C}" type="datetime1">
              <a:rPr lang="en-US" smtClean="0"/>
              <a:t>8/7/25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60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fld id="{106E12CD-FCB1-464E-A775-0B83FDDACE03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NWU PPT Wide Opt 2_Master.jp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044454B-AF17-8948-A331-F26766D21F10}"/>
              </a:ext>
            </a:extLst>
          </p:cNvPr>
          <p:cNvSpPr/>
          <p:nvPr userDrawn="1"/>
        </p:nvSpPr>
        <p:spPr>
          <a:xfrm>
            <a:off x="359651" y="6468140"/>
            <a:ext cx="1767729" cy="304800"/>
          </a:xfrm>
          <a:prstGeom prst="rect">
            <a:avLst/>
          </a:prstGeom>
          <a:solidFill>
            <a:srgbClr val="4E2A8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pic>
        <p:nvPicPr>
          <p:cNvPr id="9" name="Picture 8" descr="A picture containing logo&#10;&#10;Description automatically generated">
            <a:extLst>
              <a:ext uri="{FF2B5EF4-FFF2-40B4-BE49-F238E27FC236}">
                <a16:creationId xmlns:a16="http://schemas.microsoft.com/office/drawing/2014/main" id="{2D74FAE3-7060-2B48-BA6B-3B63FBB2E127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01600" y="6395654"/>
            <a:ext cx="3454400" cy="44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091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hdr="0" ftr="0" dt="0"/>
  <p:txStyles>
    <p:titleStyle>
      <a:lvl1pPr algn="ctr" defTabSz="609585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/>
          </a:solidFill>
          <a:latin typeface="Arial"/>
          <a:ea typeface="+mn-ea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/>
          </a:solidFill>
          <a:latin typeface="Arial"/>
          <a:ea typeface="+mn-ea"/>
          <a:cs typeface="Arial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rial"/>
          <a:ea typeface="+mn-ea"/>
          <a:cs typeface="Arial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github-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murphspot.blogspot.com/2013/03/2013-murphspot-mascot-bracket-west.html" TargetMode="Externa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mailto:git@github.com:nuitrcs/GitHub_Bootcamp.git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>
                <a:solidFill>
                  <a:schemeClr val="bg1"/>
                </a:solidFill>
                <a:latin typeface="Arial"/>
                <a:cs typeface="Arial"/>
              </a:rPr>
              <a:t>Version Control Systems</a:t>
            </a:r>
            <a:br>
              <a:rPr lang="en-US" sz="480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US" sz="4800">
                <a:solidFill>
                  <a:schemeClr val="bg1"/>
                </a:solidFill>
                <a:latin typeface="Arial"/>
                <a:cs typeface="Arial"/>
              </a:rPr>
              <a:t>(Git and GitHub)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155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51DE5A-365E-A0DE-FF3F-2C2111303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CFDBB-79A9-211E-C5D1-017183844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Making and pushing changes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A553C6-4991-D256-9229-331B732090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Edit the "Readme" file found in the repository</a:t>
            </a:r>
            <a:endParaRPr lang="en-US" sz="3200">
              <a:ea typeface="Calibri"/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To add and push the changes, run: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git add .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git commit –m "Change description"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git push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Navigate to the website and open a pull request (PR) to merge the changes in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Note: be careful to select which repo to merge the branch in to</a:t>
            </a:r>
          </a:p>
        </p:txBody>
      </p:sp>
    </p:spTree>
    <p:extLst>
      <p:ext uri="{BB962C8B-B14F-4D97-AF65-F5344CB8AC3E}">
        <p14:creationId xmlns:p14="http://schemas.microsoft.com/office/powerpoint/2010/main" val="8813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8977B-39DE-0A6B-2F0C-785214FD0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EC9D2-E392-7A7B-1E5A-39DC5BD6B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>
                <a:solidFill>
                  <a:schemeClr val="bg1"/>
                </a:solidFill>
                <a:latin typeface="Arial"/>
                <a:cs typeface="Arial"/>
              </a:rPr>
              <a:t>I don't Git it...</a:t>
            </a:r>
          </a:p>
        </p:txBody>
      </p:sp>
    </p:spTree>
    <p:extLst>
      <p:ext uri="{BB962C8B-B14F-4D97-AF65-F5344CB8AC3E}">
        <p14:creationId xmlns:p14="http://schemas.microsoft.com/office/powerpoint/2010/main" val="2224539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D19353-7BEB-1F2F-E6AD-B439EAE62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F1871-A0AF-CDDA-6BCF-6AEDE8B51F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Git and GitHub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1233B-85F4-4B6B-ED6A-DB44501DE0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91949"/>
            <a:ext cx="11942536" cy="458773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,Sans-Serif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Software vs Service</a:t>
            </a:r>
          </a:p>
          <a:p>
            <a:pPr marL="342900" indent="-342900">
              <a:buFont typeface="Arial,Sans-Serif"/>
              <a:buChar char="•"/>
            </a:pPr>
            <a:r>
              <a:rPr lang="en-US" sz="32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Git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: locally installed version control system</a:t>
            </a:r>
          </a:p>
          <a:p>
            <a:pPr marL="342900" indent="-342900">
              <a:buFont typeface="Arial,Sans-Serif"/>
              <a:buChar char="•"/>
            </a:pPr>
            <a:r>
              <a:rPr lang="en-US" sz="3200" b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GitHub</a:t>
            </a: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: Cloud-based platform that hosts Git repositories and provides additional collaboration features, as well as tracking issues and changes</a:t>
            </a:r>
            <a:endParaRPr lang="en-US" sz="3200">
              <a:ea typeface="Calibri"/>
              <a:cs typeface="Calibri"/>
            </a:endParaRPr>
          </a:p>
          <a:p>
            <a:endParaRPr lang="en-US" sz="3200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algn="ctr">
              <a:buFont typeface="Arial,Sans-Serif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Git is the underlying technology that GitHub uses to store and manage code</a:t>
            </a:r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56775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1EEE9-75D2-78C4-2704-FB405E683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5DD8E-A10C-ACC4-197A-E79FAFF47D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Git the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40EB53-8900-2161-A837-8F063F06BA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,Sans-Serif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Many different terms: pull, push, upstream, main, branch, fork, clone, merge, pull request</a:t>
            </a:r>
          </a:p>
          <a:p>
            <a:pPr marL="951865" lvl="1" indent="-342900">
              <a:buFont typeface="Courier New"/>
              <a:buChar char="o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These are not random words</a:t>
            </a:r>
          </a:p>
          <a:p>
            <a:pPr marL="342900" indent="-342900">
              <a:buFont typeface="Arial,Sans-Serif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Most important:</a:t>
            </a:r>
          </a:p>
          <a:p>
            <a:pPr marL="951865" lvl="1" indent="-342900">
              <a:buFont typeface="Courier New"/>
              <a:buChar char="o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There is a remote version (cloud hosted)</a:t>
            </a:r>
          </a:p>
          <a:p>
            <a:pPr marL="951865" lvl="1" indent="-342900">
              <a:buFont typeface="Courier New"/>
              <a:buChar char="o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There is a local version (your laptop or Quest)</a:t>
            </a:r>
          </a:p>
          <a:p>
            <a:pPr marL="951865" lvl="1" indent="-342900">
              <a:buFont typeface="Courier New"/>
              <a:buChar char="o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There are processes to communicate between the two</a:t>
            </a:r>
          </a:p>
        </p:txBody>
      </p:sp>
    </p:spTree>
    <p:extLst>
      <p:ext uri="{BB962C8B-B14F-4D97-AF65-F5344CB8AC3E}">
        <p14:creationId xmlns:p14="http://schemas.microsoft.com/office/powerpoint/2010/main" val="3407103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99B54D-D95D-CFBB-B659-9CEDA37FE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D4809-553A-C8D4-F9E9-2737288F04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Ideology of Git</a:t>
            </a:r>
          </a:p>
        </p:txBody>
      </p:sp>
      <p:pic>
        <p:nvPicPr>
          <p:cNvPr id="5" name="Graphic 4" descr="Fork outline">
            <a:extLst>
              <a:ext uri="{FF2B5EF4-FFF2-40B4-BE49-F238E27FC236}">
                <a16:creationId xmlns:a16="http://schemas.microsoft.com/office/drawing/2014/main" id="{0CC1A510-6018-095E-7D38-1544316139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67840" y="1957832"/>
            <a:ext cx="2926080" cy="2926080"/>
          </a:xfrm>
          <a:prstGeom prst="rect">
            <a:avLst/>
          </a:prstGeom>
        </p:spPr>
      </p:pic>
      <p:pic>
        <p:nvPicPr>
          <p:cNvPr id="6" name="Picture 5" descr="A group of birds on a branch&#10;&#10;AI-generated content may be incorrect.">
            <a:extLst>
              <a:ext uri="{FF2B5EF4-FFF2-40B4-BE49-F238E27FC236}">
                <a16:creationId xmlns:a16="http://schemas.microsoft.com/office/drawing/2014/main" id="{B2A1762F-F82C-C43F-1BBE-EA6F74A4C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804" y="1717040"/>
            <a:ext cx="4477992" cy="30378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FBFED4-760F-18B9-2B7C-99DACC4324CB}"/>
              </a:ext>
            </a:extLst>
          </p:cNvPr>
          <p:cNvSpPr txBox="1"/>
          <p:nvPr/>
        </p:nvSpPr>
        <p:spPr>
          <a:xfrm>
            <a:off x="5519057" y="3233057"/>
            <a:ext cx="57694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OR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6823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CF0B4C-273B-3FC1-8006-E2D896C60C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28078-207B-3BB7-3EF7-507FA3E9A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Common Git Workflow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68B53-5BDF-BA55-1A3C-EA42C72EA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Find a repo in the browser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Clone the repo locally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Create a branch locally for changes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Make changes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Push those changes to the remote copy of the branch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Open a pull request (PR)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Merge the PR back in to main</a:t>
            </a:r>
          </a:p>
          <a:p>
            <a:pPr marL="514350" indent="-514350">
              <a:buAutoNum type="arabicPeriod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Profit</a:t>
            </a:r>
          </a:p>
        </p:txBody>
      </p:sp>
    </p:spTree>
    <p:extLst>
      <p:ext uri="{BB962C8B-B14F-4D97-AF65-F5344CB8AC3E}">
        <p14:creationId xmlns:p14="http://schemas.microsoft.com/office/powerpoint/2010/main" val="2236397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A7472-7C0C-08C7-541C-199ED096C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BF073-E153-9527-9CE1-AFE8F297B2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Git Tools</a:t>
            </a:r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72DDBEC-17F5-57A6-E94E-2279C6DFF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" y="1568768"/>
            <a:ext cx="3505200" cy="3171825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0075B6-0CD3-0239-1497-A353B8120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852" y="2144486"/>
            <a:ext cx="4004583" cy="2024742"/>
          </a:xfrm>
          <a:prstGeom prst="rect">
            <a:avLst/>
          </a:prstGeom>
        </p:spPr>
      </p:pic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E0FCA4A-5073-5078-0D12-B1CB4D48A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8723" y="1861457"/>
            <a:ext cx="3659099" cy="25799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8BAA7B-39D5-1BBB-74D2-D37613B80977}"/>
              </a:ext>
            </a:extLst>
          </p:cNvPr>
          <p:cNvSpPr txBox="1"/>
          <p:nvPr/>
        </p:nvSpPr>
        <p:spPr>
          <a:xfrm>
            <a:off x="1404257" y="4963885"/>
            <a:ext cx="105591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Browser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9812E9-E241-8499-743A-F83B19C37E92}"/>
              </a:ext>
            </a:extLst>
          </p:cNvPr>
          <p:cNvSpPr txBox="1"/>
          <p:nvPr/>
        </p:nvSpPr>
        <p:spPr>
          <a:xfrm>
            <a:off x="5453742" y="4963884"/>
            <a:ext cx="10668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Terminal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5B71C3-1240-165B-0D04-370E1D384113}"/>
              </a:ext>
            </a:extLst>
          </p:cNvPr>
          <p:cNvSpPr txBox="1"/>
          <p:nvPr/>
        </p:nvSpPr>
        <p:spPr>
          <a:xfrm>
            <a:off x="9808027" y="4963884"/>
            <a:ext cx="620486" cy="3766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Calibri"/>
                <a:cs typeface="Calibri"/>
              </a:rPr>
              <a:t>App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34693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A89BB-1731-5125-AEF5-5D398213C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F8CF-FFE4-75E1-80B7-544B436AB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Best Practices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B64D5-FA7F-18DE-81F7-D595C79D7E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Publish your working branches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Helpful for other to reference changes 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Coordinate with lab members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Push often!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Don't push directly to main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90DD9A-38F4-FA5E-04B3-06EA7D9E0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642" y="4043680"/>
            <a:ext cx="1028397" cy="230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902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0A68E-31F7-5673-DF8E-7A7E06399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BF47A-2A44-2764-79C2-73D359760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What about containers and workflows?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217497-CD75-9DC7-F03C-88B63FAE9E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Recipe files are often very helpful to keep in a GitHub repository </a:t>
            </a:r>
            <a:endParaRPr lang="en-US">
              <a:solidFill>
                <a:srgbClr val="000000"/>
              </a:solidFill>
              <a:latin typeface="Calibri"/>
              <a:ea typeface="Calibri"/>
              <a:cs typeface="Calibri"/>
            </a:endParaRP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GitHub can even function as a container registry</a:t>
            </a:r>
          </a:p>
          <a:p>
            <a:pPr marL="1066165" lvl="1" indent="-457200">
              <a:buChar char="•"/>
            </a:pPr>
            <a:r>
              <a:rPr lang="en-US" sz="3200">
                <a:ea typeface="Calibri"/>
                <a:cs typeface="Calibri"/>
              </a:rPr>
              <a:t>Host built images of the containers</a:t>
            </a:r>
          </a:p>
          <a:p>
            <a:pPr marL="457200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Workflows and pipelines have many different parts</a:t>
            </a:r>
          </a:p>
          <a:p>
            <a:pPr marL="1066165" lvl="1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Once you get one working, it's a great idea to store a copy of that pipeline</a:t>
            </a:r>
          </a:p>
          <a:p>
            <a:pPr marL="1066165" lvl="1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It makes it easy to share these pipelines with others</a:t>
            </a:r>
          </a:p>
        </p:txBody>
      </p:sp>
    </p:spTree>
    <p:extLst>
      <p:ext uri="{BB962C8B-B14F-4D97-AF65-F5344CB8AC3E}">
        <p14:creationId xmlns:p14="http://schemas.microsoft.com/office/powerpoint/2010/main" val="264957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CCA469-9567-1DB2-0304-B1F3AA1C49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7B24A-1454-9394-1761-560BF7A61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It's Git-</a:t>
            </a:r>
            <a:r>
              <a:rPr lang="en-US" sz="4800" err="1">
                <a:solidFill>
                  <a:srgbClr val="4E2A84"/>
                </a:solidFill>
              </a:rPr>
              <a:t>ing</a:t>
            </a:r>
            <a:r>
              <a:rPr lang="en-US" sz="4800">
                <a:solidFill>
                  <a:srgbClr val="4E2A84"/>
                </a:solidFill>
              </a:rPr>
              <a:t> Popular</a:t>
            </a:r>
            <a:endParaRPr 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F20E5C-EF67-9D1E-7568-1B6745DA4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1859"/>
            <a:ext cx="12192000" cy="353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09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67403-2F63-4CE3-8DCD-60810129C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D5BB6-9091-6766-0BCD-92883B096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4800">
                <a:solidFill>
                  <a:srgbClr val="4E2A84"/>
                </a:solidFill>
              </a:rPr>
              <a:t>Version Control Systems (VCS)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380F6B-9081-DD9E-652D-7733A044B0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49" y="1799949"/>
            <a:ext cx="10753816" cy="36834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189" indent="-457189" algn="l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Essential for managing software development projects</a:t>
            </a:r>
          </a:p>
          <a:p>
            <a:pPr marL="457189" indent="-457189" algn="l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Helps teams track code changes </a:t>
            </a:r>
          </a:p>
          <a:p>
            <a:pPr marL="457189" indent="-457189" algn="l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Allows multiple people working on the same project at once</a:t>
            </a:r>
            <a:endParaRPr lang="en-US"/>
          </a:p>
          <a:p>
            <a:pPr marL="457189" indent="-457189" algn="l"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Protects the source code from unintended human errors (if done correctly)</a:t>
            </a:r>
          </a:p>
        </p:txBody>
      </p:sp>
    </p:spTree>
    <p:extLst>
      <p:ext uri="{BB962C8B-B14F-4D97-AF65-F5344CB8AC3E}">
        <p14:creationId xmlns:p14="http://schemas.microsoft.com/office/powerpoint/2010/main" val="75365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3104EF-BC98-3215-A178-AEB5942A17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1EDFC-8356-2EB9-BD4C-EF7100CD784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89859" y="1083099"/>
            <a:ext cx="8549341" cy="494603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6565" indent="-456565"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Lab are collaborative environments</a:t>
            </a:r>
          </a:p>
          <a:p>
            <a:pPr marL="989965" lvl="1" indent="-380365">
              <a:buFont typeface="Courier New" pitchFamily="2" charset="2"/>
              <a:buChar char="o"/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Many researchers working from similar code bases</a:t>
            </a:r>
          </a:p>
          <a:p>
            <a:pPr marL="456565" indent="-456565"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It's hard to remember</a:t>
            </a:r>
          </a:p>
          <a:p>
            <a:pPr marL="989965" lvl="1" indent="-380365">
              <a:buFont typeface="Courier New" pitchFamily="2" charset="2"/>
              <a:buChar char="o"/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What did I have for breakfast yesterday?</a:t>
            </a:r>
          </a:p>
          <a:p>
            <a:pPr marL="989965" lvl="1" indent="-380365">
              <a:buFont typeface="Courier New" pitchFamily="2" charset="2"/>
              <a:buChar char="o"/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What code changes did I make last year?</a:t>
            </a:r>
          </a:p>
          <a:p>
            <a:pPr marL="456565" indent="-456565"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Mistakes happen</a:t>
            </a:r>
          </a:p>
          <a:p>
            <a:pPr marL="989965" lvl="1" indent="-380365">
              <a:buFont typeface="Courier New" pitchFamily="2" charset="2"/>
              <a:buChar char="o"/>
              <a:defRPr/>
            </a:pPr>
            <a:r>
              <a:rPr lang="en-US" sz="3200">
                <a:solidFill>
                  <a:sysClr val="windowText" lastClr="000000"/>
                </a:solidFill>
                <a:latin typeface="Calibri"/>
                <a:ea typeface="Calibri"/>
              </a:rPr>
              <a:t>I didn't delete that, did I?</a:t>
            </a:r>
          </a:p>
          <a:p>
            <a:pPr marL="456565" indent="-456565">
              <a:defRPr/>
            </a:pPr>
            <a:endParaRPr lang="en-US" sz="2800">
              <a:solidFill>
                <a:sysClr val="windowText" lastClr="000000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A9128B-40EC-B822-BFC9-D27E4A716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6E12CD-FCB1-464E-A775-0B83FDDACE03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9ABA1BC7-5047-C9C0-3E79-511C1069DADC}"/>
              </a:ext>
            </a:extLst>
          </p:cNvPr>
          <p:cNvSpPr txBox="1">
            <a:spLocks/>
          </p:cNvSpPr>
          <p:nvPr/>
        </p:nvSpPr>
        <p:spPr>
          <a:xfrm>
            <a:off x="0" y="47179"/>
            <a:ext cx="11785600" cy="8851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609585" rtl="0" eaLnBrk="1" latinLnBrk="0" hangingPunct="1">
              <a:spcBef>
                <a:spcPct val="0"/>
              </a:spcBef>
              <a:buNone/>
              <a:defRPr sz="6400" kern="1200">
                <a:solidFill>
                  <a:srgbClr val="4E2A84"/>
                </a:solidFill>
                <a:latin typeface="Arial"/>
                <a:ea typeface="+mj-ea"/>
                <a:cs typeface="Arial"/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4E2A84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Why should I use it?</a:t>
            </a:r>
            <a:endParaRPr kumimoji="0" lang="en-US" sz="6400" b="0" i="0" u="none" strike="noStrike" kern="1200" cap="none" spc="0" normalizeH="0" baseline="0" noProof="0">
              <a:ln>
                <a:noFill/>
              </a:ln>
              <a:solidFill>
                <a:srgbClr val="4E2A84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pic>
        <p:nvPicPr>
          <p:cNvPr id="4" name="Picture 3" descr="A person in a suit&#10;&#10;AI-generated content may be incorrect.">
            <a:extLst>
              <a:ext uri="{FF2B5EF4-FFF2-40B4-BE49-F238E27FC236}">
                <a16:creationId xmlns:a16="http://schemas.microsoft.com/office/drawing/2014/main" id="{479E63DA-17C2-93EF-A7C1-93CBB4B9C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5370" y="700156"/>
            <a:ext cx="2409396" cy="482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579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E3153-6FE5-E881-FC34-9100A6909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A25F2-A85F-5E27-FB1F-5C00B87AC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800">
                <a:solidFill>
                  <a:schemeClr val="bg1"/>
                </a:solidFill>
                <a:latin typeface="Arial"/>
                <a:cs typeface="Arial"/>
              </a:rPr>
              <a:t>Let's Try It!</a:t>
            </a:r>
            <a:br>
              <a:rPr lang="en-US" sz="4800">
                <a:solidFill>
                  <a:schemeClr val="bg1"/>
                </a:solidFill>
                <a:latin typeface="Arial"/>
                <a:cs typeface="Arial"/>
              </a:rPr>
            </a:br>
            <a:r>
              <a:rPr lang="en-US" sz="4800">
                <a:solidFill>
                  <a:schemeClr val="bg1"/>
                </a:solidFill>
                <a:latin typeface="Arial"/>
                <a:cs typeface="Arial"/>
              </a:rPr>
              <a:t>Using GitHub</a:t>
            </a:r>
            <a:br>
              <a:rPr lang="en-US" sz="4800">
                <a:latin typeface="Arial"/>
                <a:cs typeface="Arial"/>
              </a:rPr>
            </a:b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615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7EB7F-90B6-3AD5-7BFC-334AC6CFA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43B42-42D7-8DF7-0811-8F5C733DD3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300">
                <a:solidFill>
                  <a:srgbClr val="4E2A84"/>
                </a:solidFill>
                <a:latin typeface="+mn-lt"/>
                <a:ea typeface="+mn-ea"/>
                <a:cs typeface="+mn-cs"/>
              </a:rPr>
              <a:t>Navigate to:</a:t>
            </a:r>
            <a:br>
              <a:rPr lang="en-US" sz="5300">
                <a:latin typeface="+mn-lt"/>
                <a:ea typeface="+mn-ea"/>
                <a:cs typeface="+mn-cs"/>
              </a:rPr>
            </a:br>
            <a:r>
              <a:rPr lang="en-US" sz="4400"/>
              <a:t>https://github.com/nuitrcs/GitHub_Bootcamp</a:t>
            </a:r>
          </a:p>
        </p:txBody>
      </p:sp>
    </p:spTree>
    <p:extLst>
      <p:ext uri="{BB962C8B-B14F-4D97-AF65-F5344CB8AC3E}">
        <p14:creationId xmlns:p14="http://schemas.microsoft.com/office/powerpoint/2010/main" val="612339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5BB8AD-15F8-0573-0ADE-D0EE65F85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71EFC-EFBF-3CC2-2E59-F72ACC23B4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Set up ssh keys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5ED6BE-CFA8-ECBE-FFEC-A6FCDD4451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Open a terminal on your computer</a:t>
            </a: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Run:</a:t>
            </a:r>
            <a:endParaRPr lang="en-US">
              <a:ea typeface="+mn-lt"/>
              <a:cs typeface="+mn-lt"/>
            </a:endParaRPr>
          </a:p>
          <a:p>
            <a:pPr marL="1066165" lvl="1" indent="-457200">
              <a:buChar char="•"/>
            </a:pPr>
            <a:r>
              <a:rPr lang="en-US" sz="3200">
                <a:ea typeface="Calibri"/>
                <a:cs typeface="Calibri"/>
              </a:rPr>
              <a:t>ssh-keygen  -a  100  -t  ed25519  -f  ~/.ssh/id_ed25519  -C "</a:t>
            </a:r>
            <a:r>
              <a:rPr lang="en-US" sz="3200" err="1">
                <a:ea typeface="Calibri"/>
                <a:cs typeface="Calibri"/>
              </a:rPr>
              <a:t>bootcamp_key</a:t>
            </a:r>
            <a:r>
              <a:rPr lang="en-US" sz="3200">
                <a:ea typeface="Calibri"/>
                <a:cs typeface="Calibri"/>
              </a:rPr>
              <a:t>"</a:t>
            </a: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Navigate to the .ssh directory and run:</a:t>
            </a:r>
          </a:p>
          <a:p>
            <a:pPr marL="1066165" lvl="1" indent="-457200">
              <a:buChar char="•"/>
            </a:pPr>
            <a:r>
              <a:rPr lang="en-US" sz="3200">
                <a:ea typeface="Calibri"/>
                <a:cs typeface="Calibri"/>
              </a:rPr>
              <a:t>cat  id_ed25519.pub</a:t>
            </a: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Copy the output of this file</a:t>
            </a:r>
          </a:p>
        </p:txBody>
      </p:sp>
    </p:spTree>
    <p:extLst>
      <p:ext uri="{BB962C8B-B14F-4D97-AF65-F5344CB8AC3E}">
        <p14:creationId xmlns:p14="http://schemas.microsoft.com/office/powerpoint/2010/main" val="3244914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0631F-70EC-55DA-324E-0CBA56E6E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667C-B213-2D73-F13F-43A25CE163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Set up ssh keys - continued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1518FB-5390-13C1-7236-BE5FC8C78F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Navigate to the GitHub website</a:t>
            </a: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Profile picture -&gt; Settings -&gt; SSH and GPG Keys -&gt; New SSH Key</a:t>
            </a:r>
          </a:p>
          <a:p>
            <a:pPr marL="457200" indent="-457200">
              <a:buChar char="•"/>
            </a:pPr>
            <a:r>
              <a:rPr lang="en-US" sz="3200">
                <a:ea typeface="Calibri"/>
                <a:cs typeface="Calibri"/>
              </a:rPr>
              <a:t>Paste in the output from the .pub file</a:t>
            </a:r>
          </a:p>
        </p:txBody>
      </p:sp>
      <p:pic>
        <p:nvPicPr>
          <p:cNvPr id="4" name="Picture 3" descr="A blue cat with a squid in a circle&#10;&#10;AI-generated content may be incorrect.">
            <a:extLst>
              <a:ext uri="{FF2B5EF4-FFF2-40B4-BE49-F238E27FC236}">
                <a16:creationId xmlns:a16="http://schemas.microsoft.com/office/drawing/2014/main" id="{6009E98C-78D4-8138-6919-3119B84E8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015549" y="2955109"/>
            <a:ext cx="3356147" cy="3335101"/>
          </a:xfrm>
          <a:prstGeom prst="rect">
            <a:avLst/>
          </a:prstGeom>
        </p:spPr>
      </p:pic>
      <p:pic>
        <p:nvPicPr>
          <p:cNvPr id="6" name="Picture 5" descr="A football player holding a football&#10;&#10;AI-generated content may be incorrect.">
            <a:extLst>
              <a:ext uri="{FF2B5EF4-FFF2-40B4-BE49-F238E27FC236}">
                <a16:creationId xmlns:a16="http://schemas.microsoft.com/office/drawing/2014/main" id="{43DB774C-3127-ED0A-5BA7-BAC6DB6165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16604" t="-1905" r="8619" b="72384"/>
          <a:stretch>
            <a:fillRect/>
          </a:stretch>
        </p:blipFill>
        <p:spPr>
          <a:xfrm>
            <a:off x="10113792" y="3950677"/>
            <a:ext cx="1322359" cy="1240900"/>
          </a:xfrm>
          <a:prstGeom prst="ellipse">
            <a:avLst/>
          </a:prstGeom>
          <a:ln w="63500" cap="rnd">
            <a:solidFill>
              <a:schemeClr val="tx2">
                <a:lumMod val="40000"/>
                <a:lumOff val="6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401896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5F3BF-B5C1-3EBF-1D7D-4785974CA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5EFFA1B-8AC1-3AB0-C37C-9547C549C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/>
          <a:p>
            <a:r>
              <a:rPr lang="en-US" sz="4800">
                <a:solidFill>
                  <a:srgbClr val="4E2A84"/>
                </a:solidFill>
                <a:latin typeface="+mn-lt"/>
                <a:ea typeface="+mn-ea"/>
                <a:cs typeface="+mn-cs"/>
              </a:rPr>
              <a:t>Fork the repo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EFABDBC-C985-E9BF-158B-AFD15ED78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765903"/>
            <a:ext cx="10972800" cy="2194558"/>
          </a:xfrm>
          <a:prstGeom prst="rect">
            <a:avLst/>
          </a:prstGeom>
          <a:noFill/>
        </p:spPr>
      </p:pic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1DCCB6E-64B8-68A8-E8A7-815537BD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C057153-B650-4DEB-B370-79DDCFDCE934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902966-D2A5-A6CD-8DCB-CE4C3A38D4CB}"/>
              </a:ext>
            </a:extLst>
          </p:cNvPr>
          <p:cNvSpPr/>
          <p:nvPr/>
        </p:nvSpPr>
        <p:spPr>
          <a:xfrm>
            <a:off x="9044609" y="4017460"/>
            <a:ext cx="2536371" cy="914400"/>
          </a:xfrm>
          <a:prstGeom prst="rect">
            <a:avLst/>
          </a:prstGeom>
          <a:noFill/>
          <a:ln w="57150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69527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9D3CAD-CE02-F08E-3929-CC8BA26BD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AE43-8831-F1D1-F70F-AAAB0ABB97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93" y="-67910"/>
            <a:ext cx="10363200" cy="1470025"/>
          </a:xfrm>
        </p:spPr>
        <p:txBody>
          <a:bodyPr>
            <a:norm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>
                <a:solidFill>
                  <a:srgbClr val="4E2A84"/>
                </a:solidFill>
              </a:rPr>
              <a:t>Cloning and Branches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4C350F-1A28-ED77-221F-6B003A343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49" y="1230989"/>
            <a:ext cx="11942536" cy="4648692"/>
          </a:xfrm>
        </p:spPr>
        <p:txBody>
          <a:bodyPr vert="horz" lIns="121920" tIns="60960" rIns="121920" bIns="60960" rtlCol="0" anchor="t">
            <a:noAutofit/>
          </a:bodyPr>
          <a:lstStyle>
            <a:defPPr>
              <a:defRPr lang="en-US"/>
            </a:defPPr>
            <a:lvl1pPr marL="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609585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Reopen the terminal on your local computer and run:</a:t>
            </a:r>
            <a:endParaRPr lang="en-US" sz="3200">
              <a:ea typeface="Calibri"/>
              <a:cs typeface="Calibri"/>
            </a:endParaRP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git clone </a:t>
            </a:r>
            <a:r>
              <a:rPr lang="en-US" sz="3200">
                <a:ea typeface="+mn-lt"/>
                <a:cs typeface="+mn-lt"/>
                <a:hlinkClick r:id="rId2"/>
              </a:rPr>
              <a:t>git@github.com:nuitrcs/GitHub_Bootcamp.git</a:t>
            </a:r>
            <a:endParaRPr lang="en-US" sz="3200">
              <a:ea typeface="+mn-lt"/>
              <a:cs typeface="+mn-lt"/>
            </a:endParaRPr>
          </a:p>
          <a:p>
            <a:pPr marL="457200" indent="-457200">
              <a:buFont typeface="Arial"/>
              <a:buChar char="•"/>
            </a:pPr>
            <a:r>
              <a:rPr lang="en-US" sz="3200">
                <a:ea typeface="Calibri"/>
                <a:cs typeface="Calibri"/>
              </a:rPr>
              <a:t>Next, navigate into the cloned repository and create a branch</a:t>
            </a: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cd </a:t>
            </a:r>
            <a:r>
              <a:rPr lang="en-US" sz="3200" err="1">
                <a:ea typeface="Calibri"/>
                <a:cs typeface="Calibri"/>
              </a:rPr>
              <a:t>GitHub_Bootcamp</a:t>
            </a:r>
            <a:endParaRPr lang="en-US" sz="3200">
              <a:ea typeface="Calibri"/>
              <a:cs typeface="Calibri"/>
            </a:endParaRPr>
          </a:p>
          <a:p>
            <a:pPr marL="1066165" lvl="1" indent="-457200">
              <a:buFont typeface="Courier New"/>
              <a:buChar char="o"/>
            </a:pPr>
            <a:r>
              <a:rPr lang="en-US" sz="3200">
                <a:ea typeface="Calibri"/>
                <a:cs typeface="Calibri"/>
              </a:rPr>
              <a:t>git checkout –b "</a:t>
            </a:r>
            <a:r>
              <a:rPr lang="en-US" sz="3200" err="1">
                <a:ea typeface="Calibri"/>
                <a:cs typeface="Calibri"/>
              </a:rPr>
              <a:t>branch_name</a:t>
            </a:r>
            <a:r>
              <a:rPr lang="en-US" sz="3200">
                <a:ea typeface="Calibri"/>
                <a:cs typeface="Calibri"/>
              </a:rPr>
              <a:t>"</a:t>
            </a:r>
          </a:p>
          <a:p>
            <a:pPr marL="457200" indent="-457200">
              <a:buFont typeface="Arial"/>
              <a:buChar char="•"/>
            </a:pPr>
            <a:endParaRPr lang="en-US" sz="3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9787288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593</Words>
  <Application>Microsoft Macintosh PowerPoint</Application>
  <PresentationFormat>Widescreen</PresentationFormat>
  <Paragraphs>87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Arial,Sans-Serif</vt:lpstr>
      <vt:lpstr>Calibri</vt:lpstr>
      <vt:lpstr>Courier New</vt:lpstr>
      <vt:lpstr>Wingdings</vt:lpstr>
      <vt:lpstr>1_Office Theme</vt:lpstr>
      <vt:lpstr>Version Control Systems (Git and GitHub)</vt:lpstr>
      <vt:lpstr>Version Control Systems (VCS)</vt:lpstr>
      <vt:lpstr>PowerPoint Presentation</vt:lpstr>
      <vt:lpstr>Let's Try It! Using GitHub </vt:lpstr>
      <vt:lpstr>Navigate to: https://github.com/nuitrcs/GitHub_Bootcamp</vt:lpstr>
      <vt:lpstr>Set up ssh keys</vt:lpstr>
      <vt:lpstr>Set up ssh keys - continued</vt:lpstr>
      <vt:lpstr>Fork the repo</vt:lpstr>
      <vt:lpstr>Cloning and Branches</vt:lpstr>
      <vt:lpstr>Making and pushing changes</vt:lpstr>
      <vt:lpstr>I don't Git it...</vt:lpstr>
      <vt:lpstr>Git and GitHub</vt:lpstr>
      <vt:lpstr>Git the Basics</vt:lpstr>
      <vt:lpstr>Ideology of Git</vt:lpstr>
      <vt:lpstr>Common Git Workflow</vt:lpstr>
      <vt:lpstr>Git Tools</vt:lpstr>
      <vt:lpstr>Best Practices</vt:lpstr>
      <vt:lpstr>What about containers and workflows?</vt:lpstr>
      <vt:lpstr>It's Git-ing Popular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Haley Sharon Carter</dc:creator>
  <cp:lastModifiedBy>Haley Sharon Carter</cp:lastModifiedBy>
  <cp:revision>1</cp:revision>
  <dcterms:created xsi:type="dcterms:W3CDTF">2025-08-07T14:43:58Z</dcterms:created>
  <dcterms:modified xsi:type="dcterms:W3CDTF">2025-08-07T14:45:18Z</dcterms:modified>
</cp:coreProperties>
</file>

<file path=docProps/thumbnail.jpeg>
</file>